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Helvetica Hebrew" panose="020B0604020202020204" charset="-79"/>
      <p:regular r:id="rId11"/>
    </p:embeddedFont>
    <p:embeddedFont>
      <p:font typeface="Helvetica Hebrew Bold" panose="020B0604020202020204" charset="-79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66329" y="7484516"/>
            <a:ext cx="2626955" cy="2369702"/>
          </a:xfrm>
          <a:custGeom>
            <a:avLst/>
            <a:gdLst/>
            <a:ahLst/>
            <a:cxnLst/>
            <a:rect l="l" t="t" r="r" b="b"/>
            <a:pathLst>
              <a:path w="2626955" h="2369702">
                <a:moveTo>
                  <a:pt x="0" y="0"/>
                </a:moveTo>
                <a:lnTo>
                  <a:pt x="2626956" y="0"/>
                </a:lnTo>
                <a:lnTo>
                  <a:pt x="2626956" y="2369702"/>
                </a:lnTo>
                <a:lnTo>
                  <a:pt x="0" y="2369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-99770" y="0"/>
            <a:ext cx="9464621" cy="10481697"/>
            <a:chOff x="0" y="0"/>
            <a:chExt cx="2492740" cy="27606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92740" cy="2760612"/>
            </a:xfrm>
            <a:custGeom>
              <a:avLst/>
              <a:gdLst/>
              <a:ahLst/>
              <a:cxnLst/>
              <a:rect l="l" t="t" r="r" b="b"/>
              <a:pathLst>
                <a:path w="2492740" h="2760612">
                  <a:moveTo>
                    <a:pt x="0" y="0"/>
                  </a:moveTo>
                  <a:lnTo>
                    <a:pt x="2492740" y="0"/>
                  </a:lnTo>
                  <a:lnTo>
                    <a:pt x="2492740" y="2760612"/>
                  </a:lnTo>
                  <a:lnTo>
                    <a:pt x="0" y="2760612"/>
                  </a:lnTo>
                  <a:close/>
                </a:path>
              </a:pathLst>
            </a:custGeom>
            <a:solidFill>
              <a:srgbClr val="0D044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2492740" cy="2827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44538" y="2603782"/>
            <a:ext cx="7976005" cy="5274133"/>
          </a:xfrm>
          <a:custGeom>
            <a:avLst/>
            <a:gdLst/>
            <a:ahLst/>
            <a:cxnLst/>
            <a:rect l="l" t="t" r="r" b="b"/>
            <a:pathLst>
              <a:path w="7976005" h="5274133">
                <a:moveTo>
                  <a:pt x="0" y="0"/>
                </a:moveTo>
                <a:lnTo>
                  <a:pt x="7976005" y="0"/>
                </a:lnTo>
                <a:lnTo>
                  <a:pt x="7976005" y="5274133"/>
                </a:lnTo>
                <a:lnTo>
                  <a:pt x="0" y="52741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9645587" y="3448049"/>
            <a:ext cx="8411750" cy="321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IHR </a:t>
            </a:r>
          </a:p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VERSICHERUNGSSPEZIALIST</a:t>
            </a:r>
          </a:p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FÜR DAS</a:t>
            </a:r>
          </a:p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FLEISCHERHANDWERK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21083" y="-215141"/>
            <a:ext cx="9464621" cy="10651478"/>
            <a:chOff x="0" y="0"/>
            <a:chExt cx="2492740" cy="28053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2740" cy="2805328"/>
            </a:xfrm>
            <a:custGeom>
              <a:avLst/>
              <a:gdLst/>
              <a:ahLst/>
              <a:cxnLst/>
              <a:rect l="l" t="t" r="r" b="b"/>
              <a:pathLst>
                <a:path w="2492740" h="2805328">
                  <a:moveTo>
                    <a:pt x="0" y="0"/>
                  </a:moveTo>
                  <a:lnTo>
                    <a:pt x="2492740" y="0"/>
                  </a:lnTo>
                  <a:lnTo>
                    <a:pt x="2492740" y="2805328"/>
                  </a:lnTo>
                  <a:lnTo>
                    <a:pt x="0" y="2805328"/>
                  </a:lnTo>
                  <a:close/>
                </a:path>
              </a:pathLst>
            </a:custGeom>
            <a:solidFill>
              <a:srgbClr val="0D044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492740" cy="2872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865969"/>
            <a:ext cx="9092383" cy="163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DIE SCHIEGG ASSEKURANZSERVICE GMBH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39238" y="4959032"/>
            <a:ext cx="9525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786439" y="3910620"/>
            <a:ext cx="9208884" cy="515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5159"/>
              </a:lnSpc>
              <a:buFont typeface="Arial"/>
              <a:buChar char="•"/>
            </a:pPr>
            <a:r>
              <a:rPr lang="en-US" sz="2400">
                <a:solidFill>
                  <a:srgbClr val="0D0445"/>
                </a:solidFill>
                <a:latin typeface="Helvetica Hebrew"/>
                <a:ea typeface="Helvetica Hebrew"/>
                <a:cs typeface="Helvetica Hebrew"/>
                <a:sym typeface="Helvetica Hebrew"/>
              </a:rPr>
              <a:t>Bezirksdirektion der Mannheimer Versicherung AG im Continentale Versicherungsverbund</a:t>
            </a:r>
          </a:p>
          <a:p>
            <a:pPr algn="l">
              <a:lnSpc>
                <a:spcPts val="5159"/>
              </a:lnSpc>
            </a:pPr>
            <a:endParaRPr lang="en-US" sz="2400">
              <a:solidFill>
                <a:srgbClr val="0D0445"/>
              </a:solidFill>
              <a:latin typeface="Helvetica Hebrew"/>
              <a:ea typeface="Helvetica Hebrew"/>
              <a:cs typeface="Helvetica Hebrew"/>
              <a:sym typeface="Helvetica Hebrew"/>
            </a:endParaRPr>
          </a:p>
          <a:p>
            <a:pPr marL="518160" lvl="1" indent="-259080" algn="l">
              <a:lnSpc>
                <a:spcPts val="5159"/>
              </a:lnSpc>
              <a:buFont typeface="Arial"/>
              <a:buChar char="•"/>
            </a:pPr>
            <a:r>
              <a:rPr lang="en-US" sz="2400">
                <a:solidFill>
                  <a:srgbClr val="0D0445"/>
                </a:solidFill>
                <a:latin typeface="Helvetica Hebrew"/>
                <a:ea typeface="Helvetica Hebrew"/>
                <a:cs typeface="Helvetica Hebrew"/>
                <a:sym typeface="Helvetica Hebrew"/>
              </a:rPr>
              <a:t>Über 35 Jahre Erfahrung in der Versicherungsbranche</a:t>
            </a:r>
          </a:p>
          <a:p>
            <a:pPr algn="l">
              <a:lnSpc>
                <a:spcPts val="5159"/>
              </a:lnSpc>
            </a:pPr>
            <a:endParaRPr lang="en-US" sz="2400">
              <a:solidFill>
                <a:srgbClr val="0D0445"/>
              </a:solidFill>
              <a:latin typeface="Helvetica Hebrew"/>
              <a:ea typeface="Helvetica Hebrew"/>
              <a:cs typeface="Helvetica Hebrew"/>
              <a:sym typeface="Helvetica Hebrew"/>
            </a:endParaRPr>
          </a:p>
          <a:p>
            <a:pPr marL="518160" lvl="1" indent="-259080" algn="l">
              <a:lnSpc>
                <a:spcPts val="5159"/>
              </a:lnSpc>
              <a:buFont typeface="Arial"/>
              <a:buChar char="•"/>
            </a:pPr>
            <a:r>
              <a:rPr lang="en-US" sz="2400">
                <a:solidFill>
                  <a:srgbClr val="0D0445"/>
                </a:solidFill>
                <a:latin typeface="Helvetica Hebrew"/>
                <a:ea typeface="Helvetica Hebrew"/>
                <a:cs typeface="Helvetica Hebrew"/>
                <a:sym typeface="Helvetica Hebrew"/>
              </a:rPr>
              <a:t>Konzipierung spezieller maßgeschneiderter Produkte</a:t>
            </a:r>
          </a:p>
          <a:p>
            <a:pPr algn="l">
              <a:lnSpc>
                <a:spcPts val="5159"/>
              </a:lnSpc>
            </a:pPr>
            <a:endParaRPr lang="en-US" sz="2400">
              <a:solidFill>
                <a:srgbClr val="0D0445"/>
              </a:solidFill>
              <a:latin typeface="Helvetica Hebrew"/>
              <a:ea typeface="Helvetica Hebrew"/>
              <a:cs typeface="Helvetica Hebrew"/>
              <a:sym typeface="Helvetica Hebrew"/>
            </a:endParaRPr>
          </a:p>
          <a:p>
            <a:pPr marL="518160" lvl="1" indent="-259080" algn="l">
              <a:lnSpc>
                <a:spcPts val="5159"/>
              </a:lnSpc>
              <a:buFont typeface="Arial"/>
              <a:buChar char="•"/>
            </a:pPr>
            <a:r>
              <a:rPr lang="en-US" sz="2400">
                <a:solidFill>
                  <a:srgbClr val="0D0445"/>
                </a:solidFill>
                <a:latin typeface="Helvetica Hebrew"/>
                <a:ea typeface="Helvetica Hebrew"/>
                <a:cs typeface="Helvetica Hebrew"/>
                <a:sym typeface="Helvetica Hebrew"/>
              </a:rPr>
              <a:t>Marklerkooperation Verscon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772885"/>
            <a:ext cx="8362323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KIRCHHEIM IN SCHWABEN/BAYERN</a:t>
            </a:r>
          </a:p>
        </p:txBody>
      </p:sp>
      <p:sp>
        <p:nvSpPr>
          <p:cNvPr id="9" name="Freeform 9"/>
          <p:cNvSpPr/>
          <p:nvPr/>
        </p:nvSpPr>
        <p:spPr>
          <a:xfrm>
            <a:off x="10628111" y="1850484"/>
            <a:ext cx="7231617" cy="6821616"/>
          </a:xfrm>
          <a:custGeom>
            <a:avLst/>
            <a:gdLst/>
            <a:ahLst/>
            <a:cxnLst/>
            <a:rect l="l" t="t" r="r" b="b"/>
            <a:pathLst>
              <a:path w="7231617" h="6821616">
                <a:moveTo>
                  <a:pt x="0" y="0"/>
                </a:moveTo>
                <a:lnTo>
                  <a:pt x="7231618" y="0"/>
                </a:lnTo>
                <a:lnTo>
                  <a:pt x="7231618" y="6821617"/>
                </a:lnTo>
                <a:lnTo>
                  <a:pt x="0" y="6821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4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04905" y="1239541"/>
            <a:ext cx="9887715" cy="7807919"/>
            <a:chOff x="0" y="0"/>
            <a:chExt cx="13183620" cy="1041055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582071"/>
              <a:ext cx="3735646" cy="3735646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63555" y="0"/>
                    </a:moveTo>
                    <a:lnTo>
                      <a:pt x="749245" y="0"/>
                    </a:lnTo>
                    <a:cubicBezTo>
                      <a:pt x="784345" y="0"/>
                      <a:pt x="812800" y="28455"/>
                      <a:pt x="812800" y="63555"/>
                    </a:cubicBezTo>
                    <a:lnTo>
                      <a:pt x="812800" y="749245"/>
                    </a:lnTo>
                    <a:cubicBezTo>
                      <a:pt x="812800" y="784345"/>
                      <a:pt x="784345" y="812800"/>
                      <a:pt x="749245" y="812800"/>
                    </a:cubicBezTo>
                    <a:lnTo>
                      <a:pt x="63555" y="812800"/>
                    </a:lnTo>
                    <a:cubicBezTo>
                      <a:pt x="28455" y="812800"/>
                      <a:pt x="0" y="784345"/>
                      <a:pt x="0" y="749245"/>
                    </a:cubicBezTo>
                    <a:lnTo>
                      <a:pt x="0" y="63555"/>
                    </a:lnTo>
                    <a:cubicBezTo>
                      <a:pt x="0" y="28455"/>
                      <a:pt x="28455" y="0"/>
                      <a:pt x="63555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t="-22358" b="-22358"/>
                </a:stretch>
              </a:blipFill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0" y="6674913"/>
              <a:ext cx="3735646" cy="3735646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63555" y="0"/>
                    </a:moveTo>
                    <a:lnTo>
                      <a:pt x="749245" y="0"/>
                    </a:lnTo>
                    <a:cubicBezTo>
                      <a:pt x="784345" y="0"/>
                      <a:pt x="812800" y="28455"/>
                      <a:pt x="812800" y="63555"/>
                    </a:cubicBezTo>
                    <a:lnTo>
                      <a:pt x="812800" y="749245"/>
                    </a:lnTo>
                    <a:cubicBezTo>
                      <a:pt x="812800" y="784345"/>
                      <a:pt x="784345" y="812800"/>
                      <a:pt x="749245" y="812800"/>
                    </a:cubicBezTo>
                    <a:lnTo>
                      <a:pt x="63555" y="812800"/>
                    </a:lnTo>
                    <a:cubicBezTo>
                      <a:pt x="28455" y="812800"/>
                      <a:pt x="0" y="784345"/>
                      <a:pt x="0" y="749245"/>
                    </a:cubicBezTo>
                    <a:lnTo>
                      <a:pt x="0" y="63555"/>
                    </a:lnTo>
                    <a:cubicBezTo>
                      <a:pt x="0" y="28455"/>
                      <a:pt x="28455" y="0"/>
                      <a:pt x="63555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20727" b="-20727"/>
                </a:stretch>
              </a:blipFill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6282717" y="3209289"/>
              <a:ext cx="493361" cy="316368"/>
            </a:xfrm>
            <a:custGeom>
              <a:avLst/>
              <a:gdLst/>
              <a:ahLst/>
              <a:cxnLst/>
              <a:rect l="l" t="t" r="r" b="b"/>
              <a:pathLst>
                <a:path w="493361" h="316368">
                  <a:moveTo>
                    <a:pt x="0" y="0"/>
                  </a:moveTo>
                  <a:lnTo>
                    <a:pt x="493361" y="0"/>
                  </a:lnTo>
                  <a:lnTo>
                    <a:pt x="493361" y="316368"/>
                  </a:lnTo>
                  <a:lnTo>
                    <a:pt x="0" y="316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"/>
            <p:cNvSpPr/>
            <p:nvPr/>
          </p:nvSpPr>
          <p:spPr>
            <a:xfrm>
              <a:off x="6338624" y="4232909"/>
              <a:ext cx="381547" cy="381547"/>
            </a:xfrm>
            <a:custGeom>
              <a:avLst/>
              <a:gdLst/>
              <a:ahLst/>
              <a:cxnLst/>
              <a:rect l="l" t="t" r="r" b="b"/>
              <a:pathLst>
                <a:path w="381547" h="381547">
                  <a:moveTo>
                    <a:pt x="0" y="0"/>
                  </a:moveTo>
                  <a:lnTo>
                    <a:pt x="381547" y="0"/>
                  </a:lnTo>
                  <a:lnTo>
                    <a:pt x="381547" y="381547"/>
                  </a:lnTo>
                  <a:lnTo>
                    <a:pt x="0" y="381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282717" y="2094110"/>
              <a:ext cx="5178128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FFFFFF"/>
                  </a:solidFill>
                  <a:latin typeface="Helvetica Hebrew Bold"/>
                  <a:ea typeface="Helvetica Hebrew Bold"/>
                  <a:cs typeface="Helvetica Hebrew Bold"/>
                  <a:sym typeface="Helvetica Hebrew Bold"/>
                </a:rPr>
                <a:t>FRANZ SCHIEGG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190552" y="3114039"/>
              <a:ext cx="5993068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Helvetica Hebrew"/>
                  <a:ea typeface="Helvetica Hebrew"/>
                  <a:cs typeface="Helvetica Hebrew"/>
                  <a:sym typeface="Helvetica Hebrew"/>
                </a:rPr>
                <a:t>franz.schiegg@mannheimer.de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190552" y="4137659"/>
              <a:ext cx="5993068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Helvetica Hebrew"/>
                  <a:ea typeface="Helvetica Hebrew"/>
                  <a:cs typeface="Helvetica Hebrew"/>
                  <a:sym typeface="Helvetica Hebrew"/>
                </a:rPr>
                <a:t>08266 / 86222 - 22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061589" y="7185106"/>
              <a:ext cx="5178128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FFFFFF"/>
                  </a:solidFill>
                  <a:latin typeface="Helvetica Hebrew Bold"/>
                  <a:ea typeface="Helvetica Hebrew Bold"/>
                  <a:cs typeface="Helvetica Hebrew Bold"/>
                  <a:sym typeface="Helvetica Hebrew Bold"/>
                </a:rPr>
                <a:t>MARCEL SCHIEGG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969424" y="8128150"/>
              <a:ext cx="5993068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Helvetica Hebrew"/>
                  <a:ea typeface="Helvetica Hebrew"/>
                  <a:cs typeface="Helvetica Hebrew"/>
                  <a:sym typeface="Helvetica Hebrew"/>
                </a:rPr>
                <a:t>marcel.schiegg@mannheimer.de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969424" y="9232346"/>
              <a:ext cx="5993068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FFFFFF"/>
                  </a:solidFill>
                  <a:latin typeface="Helvetica Hebrew"/>
                  <a:ea typeface="Helvetica Hebrew"/>
                  <a:cs typeface="Helvetica Hebrew"/>
                  <a:sym typeface="Helvetica Hebrew"/>
                </a:rPr>
                <a:t>08266 / 86222 - 19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6117496" y="8303976"/>
              <a:ext cx="493361" cy="316368"/>
            </a:xfrm>
            <a:custGeom>
              <a:avLst/>
              <a:gdLst/>
              <a:ahLst/>
              <a:cxnLst/>
              <a:rect l="l" t="t" r="r" b="b"/>
              <a:pathLst>
                <a:path w="493361" h="316368">
                  <a:moveTo>
                    <a:pt x="0" y="0"/>
                  </a:moveTo>
                  <a:lnTo>
                    <a:pt x="493361" y="0"/>
                  </a:lnTo>
                  <a:lnTo>
                    <a:pt x="493361" y="316368"/>
                  </a:lnTo>
                  <a:lnTo>
                    <a:pt x="0" y="3163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173403" y="9327596"/>
              <a:ext cx="381547" cy="381547"/>
            </a:xfrm>
            <a:custGeom>
              <a:avLst/>
              <a:gdLst/>
              <a:ahLst/>
              <a:cxnLst/>
              <a:rect l="l" t="t" r="r" b="b"/>
              <a:pathLst>
                <a:path w="381547" h="381547">
                  <a:moveTo>
                    <a:pt x="0" y="0"/>
                  </a:moveTo>
                  <a:lnTo>
                    <a:pt x="381547" y="0"/>
                  </a:lnTo>
                  <a:lnTo>
                    <a:pt x="381547" y="381547"/>
                  </a:lnTo>
                  <a:lnTo>
                    <a:pt x="0" y="381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71450"/>
              <a:ext cx="12123177" cy="10731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99"/>
                </a:lnSpc>
              </a:pPr>
              <a:r>
                <a:rPr lang="en-US" sz="4499" b="1">
                  <a:solidFill>
                    <a:srgbClr val="FFFFFF"/>
                  </a:solidFill>
                  <a:latin typeface="Helvetica Hebrew Bold"/>
                  <a:ea typeface="Helvetica Hebrew Bold"/>
                  <a:cs typeface="Helvetica Hebrew Bold"/>
                  <a:sym typeface="Helvetica Hebrew Bold"/>
                </a:rPr>
                <a:t>IHRE ANSPRECHPARTNER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139238" y="4959032"/>
            <a:ext cx="9525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5606" y="-250902"/>
            <a:ext cx="10287000" cy="10788805"/>
            <a:chOff x="0" y="0"/>
            <a:chExt cx="520700" cy="546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700" cy="543665"/>
            </a:xfrm>
            <a:custGeom>
              <a:avLst/>
              <a:gdLst/>
              <a:ahLst/>
              <a:cxnLst/>
              <a:rect l="l" t="t" r="r" b="b"/>
              <a:pathLst>
                <a:path w="520700" h="543665">
                  <a:moveTo>
                    <a:pt x="0" y="6750"/>
                  </a:moveTo>
                  <a:lnTo>
                    <a:pt x="0" y="323450"/>
                  </a:lnTo>
                  <a:cubicBezTo>
                    <a:pt x="0" y="327726"/>
                    <a:pt x="1904" y="331779"/>
                    <a:pt x="5196" y="334509"/>
                  </a:cubicBezTo>
                  <a:lnTo>
                    <a:pt x="255154" y="541791"/>
                  </a:lnTo>
                  <a:cubicBezTo>
                    <a:pt x="258167" y="544290"/>
                    <a:pt x="262533" y="544290"/>
                    <a:pt x="265546" y="541791"/>
                  </a:cubicBezTo>
                  <a:lnTo>
                    <a:pt x="515504" y="334509"/>
                  </a:lnTo>
                  <a:cubicBezTo>
                    <a:pt x="518796" y="331779"/>
                    <a:pt x="520700" y="327726"/>
                    <a:pt x="520700" y="323450"/>
                  </a:cubicBezTo>
                  <a:lnTo>
                    <a:pt x="520700" y="6750"/>
                  </a:lnTo>
                  <a:cubicBezTo>
                    <a:pt x="520700" y="4960"/>
                    <a:pt x="519989" y="3243"/>
                    <a:pt x="518723" y="1977"/>
                  </a:cubicBezTo>
                  <a:cubicBezTo>
                    <a:pt x="517457" y="711"/>
                    <a:pt x="515740" y="0"/>
                    <a:pt x="513950" y="0"/>
                  </a:cubicBezTo>
                  <a:lnTo>
                    <a:pt x="6750" y="0"/>
                  </a:lnTo>
                  <a:cubicBezTo>
                    <a:pt x="4960" y="0"/>
                    <a:pt x="3243" y="711"/>
                    <a:pt x="1977" y="1977"/>
                  </a:cubicBezTo>
                  <a:cubicBezTo>
                    <a:pt x="711" y="3243"/>
                    <a:pt x="0" y="4960"/>
                    <a:pt x="0" y="6750"/>
                  </a:cubicBezTo>
                  <a:close/>
                </a:path>
              </a:pathLst>
            </a:custGeom>
            <a:solidFill>
              <a:srgbClr val="0D044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0800"/>
              <a:ext cx="5207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3448049"/>
            <a:ext cx="9265081" cy="321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FFFFFF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IHRE EXISTENZGRÜNDUNG</a:t>
            </a:r>
          </a:p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FFFFFF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-</a:t>
            </a:r>
          </a:p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FFFFFF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SCHÜTZEN SIE HERZ UND SEELE IHRES UNTERNHEMENS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909274" y="3476624"/>
            <a:ext cx="7993579" cy="314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Betriebshaftpflichtversicherung</a:t>
            </a:r>
          </a:p>
          <a:p>
            <a:pPr algn="l">
              <a:lnSpc>
                <a:spcPts val="4900"/>
              </a:lnSpc>
            </a:pPr>
            <a:endParaRPr lang="en-US" sz="3500" b="1">
              <a:solidFill>
                <a:srgbClr val="0D0445"/>
              </a:solidFill>
              <a:latin typeface="Helvetica Hebrew Bold"/>
              <a:ea typeface="Helvetica Hebrew Bold"/>
              <a:cs typeface="Helvetica Hebrew Bold"/>
              <a:sym typeface="Helvetica Hebrew Bold"/>
            </a:endParaRPr>
          </a:p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Geschäftsversicherung</a:t>
            </a:r>
          </a:p>
          <a:p>
            <a:pPr algn="l">
              <a:lnSpc>
                <a:spcPts val="4900"/>
              </a:lnSpc>
            </a:pPr>
            <a:endParaRPr lang="en-US" sz="3500" b="1">
              <a:solidFill>
                <a:srgbClr val="0D0445"/>
              </a:solidFill>
              <a:latin typeface="Helvetica Hebrew Bold"/>
              <a:ea typeface="Helvetica Hebrew Bold"/>
              <a:cs typeface="Helvetica Hebrew Bold"/>
              <a:sym typeface="Helvetica Hebrew Bold"/>
            </a:endParaRPr>
          </a:p>
          <a:p>
            <a:pPr algn="l">
              <a:lnSpc>
                <a:spcPts val="4900"/>
              </a:lnSpc>
            </a:pPr>
            <a:r>
              <a:rPr lang="en-US" sz="3500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Rechtsschutzversicherung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481697"/>
            <a:chOff x="0" y="0"/>
            <a:chExt cx="4816593" cy="27606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60612"/>
            </a:xfrm>
            <a:custGeom>
              <a:avLst/>
              <a:gdLst/>
              <a:ahLst/>
              <a:cxnLst/>
              <a:rect l="l" t="t" r="r" b="b"/>
              <a:pathLst>
                <a:path w="4816592" h="2760612">
                  <a:moveTo>
                    <a:pt x="0" y="0"/>
                  </a:moveTo>
                  <a:lnTo>
                    <a:pt x="4816592" y="0"/>
                  </a:lnTo>
                  <a:lnTo>
                    <a:pt x="4816592" y="2760612"/>
                  </a:lnTo>
                  <a:lnTo>
                    <a:pt x="0" y="2760612"/>
                  </a:lnTo>
                  <a:close/>
                </a:path>
              </a:pathLst>
            </a:custGeom>
            <a:solidFill>
              <a:srgbClr val="0D044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827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444319" y="857250"/>
            <a:ext cx="11515600" cy="847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FFFFFF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BETRIEBSHAFTPFLICHTVERSICHERUNG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15713" y="3166599"/>
            <a:ext cx="6976503" cy="6320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Helvetica Hebrew"/>
                <a:ea typeface="Helvetica Hebrew"/>
                <a:cs typeface="Helvetica Hebrew"/>
                <a:sym typeface="Helvetica Hebrew"/>
              </a:rPr>
              <a:t>wichtigster Vertrag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Helvetica Hebrew"/>
              <a:ea typeface="Helvetica Hebrew"/>
              <a:cs typeface="Helvetica Hebrew"/>
              <a:sym typeface="Helvetica Hebrew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Helvetica Hebrew"/>
                <a:ea typeface="Helvetica Hebrew"/>
                <a:cs typeface="Helvetica Hebrew"/>
                <a:sym typeface="Helvetica Hebrew"/>
              </a:rPr>
              <a:t>Sie haften bei Schäden an Dritten mit Ihrem persönlichem Eigentum nach BGB §823 ff. (z.B. bei Personenschäden durch verunreinigte Lebensmittel oder bei einem Sturz im frisch gebohnerten Verkaufsladen)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Helvetica Hebrew"/>
              <a:ea typeface="Helvetica Hebrew"/>
              <a:cs typeface="Helvetica Hebrew"/>
              <a:sym typeface="Helvetica Hebrew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Helvetica Hebrew"/>
                <a:ea typeface="Helvetica Hebrew"/>
                <a:cs typeface="Helvetica Hebrew"/>
                <a:sym typeface="Helvetica Hebrew"/>
              </a:rPr>
              <a:t>Mitversichert ist im Rahmen und Umfang des Vertrags die persönliche gesetzliche Haftpflicht von (namentlich genannte) aus dem behördlich erlaubten Besitz und Gebrauch von Schusswaffen und Monition zu betrieblichen Zwecken (Schießen/Betäuben von Weide- und Wildrind)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425196" y="3166599"/>
            <a:ext cx="7368804" cy="5901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WICHTIG:</a:t>
            </a:r>
          </a:p>
          <a:p>
            <a:pPr algn="l">
              <a:lnSpc>
                <a:spcPts val="3359"/>
              </a:lnSpc>
            </a:pPr>
            <a:endParaRPr lang="en-US" sz="2400" b="1">
              <a:solidFill>
                <a:srgbClr val="FFFFFF"/>
              </a:solidFill>
              <a:latin typeface="Helvetica Hebrew Bold"/>
              <a:ea typeface="Helvetica Hebrew Bold"/>
              <a:cs typeface="Helvetica Hebrew Bold"/>
              <a:sym typeface="Helvetica Hebrew Bold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Helvetica Hebrew"/>
                <a:ea typeface="Helvetica Hebrew"/>
                <a:cs typeface="Helvetica Hebrew"/>
                <a:sym typeface="Helvetica Hebrew"/>
              </a:rPr>
              <a:t>die Versicherungssummen müssen ausreichend sein (Diese sollten bei mindestens 6 Mio. € liegen, wir empfehlen jedoch 10 MIo. € pei Personen-, Sach- und Vermögensschäden!)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Helvetica Hebrew"/>
              <a:ea typeface="Helvetica Hebrew"/>
              <a:cs typeface="Helvetica Hebrew"/>
              <a:sym typeface="Helvetica Hebrew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Helvetica Hebrew"/>
                <a:ea typeface="Helvetica Hebrew"/>
                <a:cs typeface="Helvetica Hebrew"/>
                <a:sym typeface="Helvetica Hebrew"/>
              </a:rPr>
              <a:t>achten Sie bei Ihrer Wahl auf spezielle Haftungsrisiken (z.B. erhöhte Selbstbehalte im Schadenfall)</a:t>
            </a:r>
          </a:p>
          <a:p>
            <a:pPr algn="l">
              <a:lnSpc>
                <a:spcPts val="3359"/>
              </a:lnSpc>
            </a:pPr>
            <a:endParaRPr lang="en-US" sz="2400">
              <a:solidFill>
                <a:srgbClr val="FFFFFF"/>
              </a:solidFill>
              <a:latin typeface="Helvetica Hebrew"/>
              <a:ea typeface="Helvetica Hebrew"/>
              <a:cs typeface="Helvetica Hebrew"/>
              <a:sym typeface="Helvetica Hebrew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Helvetica Hebrew"/>
                <a:ea typeface="Helvetica Hebrew"/>
                <a:cs typeface="Helvetica Hebrew"/>
                <a:sym typeface="Helvetica Hebrew"/>
              </a:rPr>
              <a:t>Nutzen Sie die Möglichkeit Ihre private Haftpflicht bzw. Hundehalter-Haftpflicht in Ihre betriebliche Haftpflichtversicherung einzuschließen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5692" y="1366838"/>
            <a:ext cx="9025456" cy="6013210"/>
          </a:xfrm>
          <a:custGeom>
            <a:avLst/>
            <a:gdLst/>
            <a:ahLst/>
            <a:cxnLst/>
            <a:rect l="l" t="t" r="r" b="b"/>
            <a:pathLst>
              <a:path w="9025456" h="6013210">
                <a:moveTo>
                  <a:pt x="0" y="0"/>
                </a:moveTo>
                <a:lnTo>
                  <a:pt x="9025455" y="0"/>
                </a:lnTo>
                <a:lnTo>
                  <a:pt x="9025455" y="6013210"/>
                </a:lnTo>
                <a:lnTo>
                  <a:pt x="0" y="6013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5038419" y="857250"/>
            <a:ext cx="8211161" cy="847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GESCHÄFTSVERSICHERUNG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33543" y="3611880"/>
            <a:ext cx="6032075" cy="2967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Ihr Unternehmen - Ihr Lebenswerk</a:t>
            </a:r>
          </a:p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Die Ausstattung Ihres Ladengeschäfts/Ihrer Schlachträume  sowie Waren und Vorräte sind Basis Ihres Erfolgs. </a:t>
            </a:r>
          </a:p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Diese Werte sind oft kostspielig und nicht so schnell zu ersetzen.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09692" y="6914049"/>
            <a:ext cx="8211161" cy="163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WEIL ES UM IHR UNTERNHEMEN GEHT!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33543" y="7544604"/>
            <a:ext cx="6032075" cy="453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Schützen Sie sich und Ihre Existenz!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2616" y="2234849"/>
            <a:ext cx="7684334" cy="1196340"/>
            <a:chOff x="0" y="0"/>
            <a:chExt cx="10245778" cy="1595120"/>
          </a:xfrm>
        </p:grpSpPr>
        <p:sp>
          <p:nvSpPr>
            <p:cNvPr id="3" name="TextBox 3"/>
            <p:cNvSpPr txBox="1"/>
            <p:nvPr/>
          </p:nvSpPr>
          <p:spPr>
            <a:xfrm>
              <a:off x="523339" y="-95250"/>
              <a:ext cx="9722439" cy="169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D0445"/>
                  </a:solidFill>
                  <a:latin typeface="Helvetica Hebrew Bold"/>
                  <a:ea typeface="Helvetica Hebrew Bold"/>
                  <a:cs typeface="Helvetica Hebrew Bold"/>
                  <a:sym typeface="Helvetica Hebrew Bold"/>
                </a:rPr>
                <a:t>Kompletter Schutz der Betriebseinrichtung</a:t>
              </a:r>
            </a:p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D0445"/>
                  </a:solidFill>
                  <a:latin typeface="Helvetica Hebrew"/>
                  <a:ea typeface="Helvetica Hebrew"/>
                  <a:cs typeface="Helvetica Hebrew"/>
                  <a:sym typeface="Helvetica Hebrew"/>
                </a:rPr>
                <a:t>(Feuer, Sturm/Hagel, Leitungswasser, Einbruch-diebstahl, Elementarschäden, Allgefahren)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44784" cy="323470"/>
            </a:xfrm>
            <a:custGeom>
              <a:avLst/>
              <a:gdLst/>
              <a:ahLst/>
              <a:cxnLst/>
              <a:rect l="l" t="t" r="r" b="b"/>
              <a:pathLst>
                <a:path w="344784" h="323470">
                  <a:moveTo>
                    <a:pt x="0" y="0"/>
                  </a:moveTo>
                  <a:lnTo>
                    <a:pt x="344784" y="0"/>
                  </a:lnTo>
                  <a:lnTo>
                    <a:pt x="344784" y="323470"/>
                  </a:lnTo>
                  <a:lnTo>
                    <a:pt x="0" y="32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62616" y="3713684"/>
            <a:ext cx="7684334" cy="358140"/>
            <a:chOff x="0" y="0"/>
            <a:chExt cx="10245778" cy="477520"/>
          </a:xfrm>
        </p:grpSpPr>
        <p:sp>
          <p:nvSpPr>
            <p:cNvPr id="6" name="TextBox 6"/>
            <p:cNvSpPr txBox="1"/>
            <p:nvPr/>
          </p:nvSpPr>
          <p:spPr>
            <a:xfrm>
              <a:off x="523339" y="-95250"/>
              <a:ext cx="9722439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D0445"/>
                  </a:solidFill>
                  <a:latin typeface="Helvetica Hebrew Bold"/>
                  <a:ea typeface="Helvetica Hebrew Bold"/>
                  <a:cs typeface="Helvetica Hebrew Bold"/>
                  <a:sym typeface="Helvetica Hebrew Bold"/>
                </a:rPr>
                <a:t>Grobe Fahrlässigkeit ist mitversichert</a:t>
              </a: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9419"/>
              <a:ext cx="344784" cy="323470"/>
            </a:xfrm>
            <a:custGeom>
              <a:avLst/>
              <a:gdLst/>
              <a:ahLst/>
              <a:cxnLst/>
              <a:rect l="l" t="t" r="r" b="b"/>
              <a:pathLst>
                <a:path w="344784" h="323470">
                  <a:moveTo>
                    <a:pt x="0" y="0"/>
                  </a:moveTo>
                  <a:lnTo>
                    <a:pt x="344784" y="0"/>
                  </a:lnTo>
                  <a:lnTo>
                    <a:pt x="344784" y="323471"/>
                  </a:lnTo>
                  <a:lnTo>
                    <a:pt x="0" y="323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62616" y="4357574"/>
            <a:ext cx="7684334" cy="777240"/>
            <a:chOff x="0" y="0"/>
            <a:chExt cx="10245778" cy="1036320"/>
          </a:xfrm>
        </p:grpSpPr>
        <p:sp>
          <p:nvSpPr>
            <p:cNvPr id="9" name="TextBox 9"/>
            <p:cNvSpPr txBox="1"/>
            <p:nvPr/>
          </p:nvSpPr>
          <p:spPr>
            <a:xfrm>
              <a:off x="523339" y="-95250"/>
              <a:ext cx="9722439" cy="1131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D0445"/>
                  </a:solidFill>
                  <a:latin typeface="Helvetica Hebrew Bold"/>
                  <a:ea typeface="Helvetica Hebrew Bold"/>
                  <a:cs typeface="Helvetica Hebrew Bold"/>
                  <a:sym typeface="Helvetica Hebrew Bold"/>
                </a:rPr>
                <a:t>gesamte Unternehmenselektronik abgesichert</a:t>
              </a:r>
            </a:p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D0445"/>
                  </a:solidFill>
                  <a:latin typeface="Helvetica Hebrew"/>
                  <a:ea typeface="Helvetica Hebrew"/>
                  <a:cs typeface="Helvetica Hebrew"/>
                  <a:sym typeface="Helvetica Hebrew"/>
                </a:rPr>
                <a:t>z.B. Kassensysteme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57679"/>
              <a:ext cx="344784" cy="323470"/>
            </a:xfrm>
            <a:custGeom>
              <a:avLst/>
              <a:gdLst/>
              <a:ahLst/>
              <a:cxnLst/>
              <a:rect l="l" t="t" r="r" b="b"/>
              <a:pathLst>
                <a:path w="344784" h="323470">
                  <a:moveTo>
                    <a:pt x="0" y="0"/>
                  </a:moveTo>
                  <a:lnTo>
                    <a:pt x="344784" y="0"/>
                  </a:lnTo>
                  <a:lnTo>
                    <a:pt x="344784" y="323471"/>
                  </a:lnTo>
                  <a:lnTo>
                    <a:pt x="0" y="323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2616" y="5420564"/>
            <a:ext cx="7684334" cy="779701"/>
            <a:chOff x="0" y="0"/>
            <a:chExt cx="10245778" cy="1039601"/>
          </a:xfrm>
        </p:grpSpPr>
        <p:sp>
          <p:nvSpPr>
            <p:cNvPr id="12" name="TextBox 12"/>
            <p:cNvSpPr txBox="1"/>
            <p:nvPr/>
          </p:nvSpPr>
          <p:spPr>
            <a:xfrm>
              <a:off x="523339" y="-91969"/>
              <a:ext cx="9722439" cy="1131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D0445"/>
                  </a:solidFill>
                  <a:latin typeface="Helvetica Hebrew Bold"/>
                  <a:ea typeface="Helvetica Hebrew Bold"/>
                  <a:cs typeface="Helvetica Hebrew Bold"/>
                  <a:sym typeface="Helvetica Hebrew Bold"/>
                </a:rPr>
                <a:t>Betriebshaftpflicht / Produkthaftpflicht inkl. Privathaftpflicht für Sie und Ihre Familie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344784" cy="323470"/>
            </a:xfrm>
            <a:custGeom>
              <a:avLst/>
              <a:gdLst/>
              <a:ahLst/>
              <a:cxnLst/>
              <a:rect l="l" t="t" r="r" b="b"/>
              <a:pathLst>
                <a:path w="344784" h="323470">
                  <a:moveTo>
                    <a:pt x="0" y="0"/>
                  </a:moveTo>
                  <a:lnTo>
                    <a:pt x="344784" y="0"/>
                  </a:lnTo>
                  <a:lnTo>
                    <a:pt x="344784" y="323470"/>
                  </a:lnTo>
                  <a:lnTo>
                    <a:pt x="0" y="32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162616" y="6486015"/>
            <a:ext cx="7684334" cy="366316"/>
            <a:chOff x="0" y="0"/>
            <a:chExt cx="10245778" cy="488421"/>
          </a:xfrm>
        </p:grpSpPr>
        <p:sp>
          <p:nvSpPr>
            <p:cNvPr id="15" name="TextBox 15"/>
            <p:cNvSpPr txBox="1"/>
            <p:nvPr/>
          </p:nvSpPr>
          <p:spPr>
            <a:xfrm>
              <a:off x="523339" y="-84349"/>
              <a:ext cx="9722439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D0445"/>
                  </a:solidFill>
                  <a:latin typeface="Helvetica Hebrew Bold"/>
                  <a:ea typeface="Helvetica Hebrew Bold"/>
                  <a:cs typeface="Helvetica Hebrew Bold"/>
                  <a:sym typeface="Helvetica Hebrew Bold"/>
                </a:rPr>
                <a:t>Absicherung bei Betriebsunterbrechung</a:t>
              </a:r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44784" cy="323470"/>
            </a:xfrm>
            <a:custGeom>
              <a:avLst/>
              <a:gdLst/>
              <a:ahLst/>
              <a:cxnLst/>
              <a:rect l="l" t="t" r="r" b="b"/>
              <a:pathLst>
                <a:path w="344784" h="323470">
                  <a:moveTo>
                    <a:pt x="0" y="0"/>
                  </a:moveTo>
                  <a:lnTo>
                    <a:pt x="344784" y="0"/>
                  </a:lnTo>
                  <a:lnTo>
                    <a:pt x="344784" y="323470"/>
                  </a:lnTo>
                  <a:lnTo>
                    <a:pt x="0" y="32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62616" y="7138081"/>
            <a:ext cx="7684334" cy="1615440"/>
            <a:chOff x="0" y="0"/>
            <a:chExt cx="10245778" cy="2153920"/>
          </a:xfrm>
        </p:grpSpPr>
        <p:sp>
          <p:nvSpPr>
            <p:cNvPr id="18" name="TextBox 18"/>
            <p:cNvSpPr txBox="1"/>
            <p:nvPr/>
          </p:nvSpPr>
          <p:spPr>
            <a:xfrm>
              <a:off x="523339" y="-95250"/>
              <a:ext cx="9722439" cy="2249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D0445"/>
                  </a:solidFill>
                  <a:latin typeface="Helvetica Hebrew Bold"/>
                  <a:ea typeface="Helvetica Hebrew Bold"/>
                  <a:cs typeface="Helvetica Hebrew Bold"/>
                  <a:sym typeface="Helvetica Hebrew Bold"/>
                </a:rPr>
                <a:t>Gesamte Gerätschaften und Maschinen abgesichert - NEUWERTENTSCHÄDIGUNG</a:t>
              </a:r>
            </a:p>
            <a:p>
              <a:pPr algn="l">
                <a:lnSpc>
                  <a:spcPts val="3359"/>
                </a:lnSpc>
              </a:pPr>
              <a:r>
                <a:rPr lang="en-US" sz="2400">
                  <a:solidFill>
                    <a:srgbClr val="0D0445"/>
                  </a:solidFill>
                  <a:latin typeface="Helvetica Hebrew"/>
                  <a:ea typeface="Helvetica Hebrew"/>
                  <a:cs typeface="Helvetica Hebrew"/>
                  <a:sym typeface="Helvetica Hebrew"/>
                </a:rPr>
                <a:t>z.B. Cutter, Vakuumiergerät, Fleischmischer, Bandsäge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9419"/>
              <a:ext cx="344784" cy="323470"/>
            </a:xfrm>
            <a:custGeom>
              <a:avLst/>
              <a:gdLst/>
              <a:ahLst/>
              <a:cxnLst/>
              <a:rect l="l" t="t" r="r" b="b"/>
              <a:pathLst>
                <a:path w="344784" h="323470">
                  <a:moveTo>
                    <a:pt x="0" y="0"/>
                  </a:moveTo>
                  <a:lnTo>
                    <a:pt x="344784" y="0"/>
                  </a:lnTo>
                  <a:lnTo>
                    <a:pt x="344784" y="323470"/>
                  </a:lnTo>
                  <a:lnTo>
                    <a:pt x="0" y="32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574966" y="2234849"/>
            <a:ext cx="7684334" cy="1196340"/>
            <a:chOff x="0" y="0"/>
            <a:chExt cx="10245778" cy="1595120"/>
          </a:xfrm>
        </p:grpSpPr>
        <p:sp>
          <p:nvSpPr>
            <p:cNvPr id="21" name="TextBox 21"/>
            <p:cNvSpPr txBox="1"/>
            <p:nvPr/>
          </p:nvSpPr>
          <p:spPr>
            <a:xfrm>
              <a:off x="523339" y="-95250"/>
              <a:ext cx="9722439" cy="169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D0445"/>
                  </a:solidFill>
                  <a:latin typeface="Helvetica Hebrew Bold"/>
                  <a:ea typeface="Helvetica Hebrew Bold"/>
                  <a:cs typeface="Helvetica Hebrew Bold"/>
                  <a:sym typeface="Helvetica Hebrew Bold"/>
                </a:rPr>
                <a:t>Zahlautomaten (im Gebäude und außerhalb auf dem Betriebsgelände) und darin befindliches Bargeld bei Einbruch bis jeweils 20.000 €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9419"/>
              <a:ext cx="344784" cy="323470"/>
            </a:xfrm>
            <a:custGeom>
              <a:avLst/>
              <a:gdLst/>
              <a:ahLst/>
              <a:cxnLst/>
              <a:rect l="l" t="t" r="r" b="b"/>
              <a:pathLst>
                <a:path w="344784" h="323470">
                  <a:moveTo>
                    <a:pt x="0" y="0"/>
                  </a:moveTo>
                  <a:lnTo>
                    <a:pt x="344784" y="0"/>
                  </a:lnTo>
                  <a:lnTo>
                    <a:pt x="344784" y="323470"/>
                  </a:lnTo>
                  <a:lnTo>
                    <a:pt x="0" y="32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66336" y="9039271"/>
            <a:ext cx="7680614" cy="777240"/>
            <a:chOff x="0" y="0"/>
            <a:chExt cx="10240819" cy="1036320"/>
          </a:xfrm>
        </p:grpSpPr>
        <p:sp>
          <p:nvSpPr>
            <p:cNvPr id="24" name="TextBox 24"/>
            <p:cNvSpPr txBox="1"/>
            <p:nvPr/>
          </p:nvSpPr>
          <p:spPr>
            <a:xfrm>
              <a:off x="518380" y="-95250"/>
              <a:ext cx="9722439" cy="1131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D0445"/>
                  </a:solidFill>
                  <a:latin typeface="Helvetica Hebrew Bold"/>
                  <a:ea typeface="Helvetica Hebrew Bold"/>
                  <a:cs typeface="Helvetica Hebrew Bold"/>
                  <a:sym typeface="Helvetica Hebrew Bold"/>
                </a:rPr>
                <a:t>Kühlhausdeckung! Bei Ausfall der Kühlung gilt Warenverderb bis 30.000 € versichert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0" y="0"/>
              <a:ext cx="344784" cy="323470"/>
            </a:xfrm>
            <a:custGeom>
              <a:avLst/>
              <a:gdLst/>
              <a:ahLst/>
              <a:cxnLst/>
              <a:rect l="l" t="t" r="r" b="b"/>
              <a:pathLst>
                <a:path w="344784" h="323470">
                  <a:moveTo>
                    <a:pt x="0" y="0"/>
                  </a:moveTo>
                  <a:lnTo>
                    <a:pt x="344784" y="0"/>
                  </a:lnTo>
                  <a:lnTo>
                    <a:pt x="344784" y="323470"/>
                  </a:lnTo>
                  <a:lnTo>
                    <a:pt x="0" y="32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459845" y="3726464"/>
            <a:ext cx="7799455" cy="1196340"/>
            <a:chOff x="0" y="0"/>
            <a:chExt cx="10399273" cy="1595120"/>
          </a:xfrm>
        </p:grpSpPr>
        <p:sp>
          <p:nvSpPr>
            <p:cNvPr id="27" name="TextBox 27"/>
            <p:cNvSpPr txBox="1"/>
            <p:nvPr/>
          </p:nvSpPr>
          <p:spPr>
            <a:xfrm>
              <a:off x="0" y="46979"/>
              <a:ext cx="12700" cy="380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76834" y="-95250"/>
              <a:ext cx="9722439" cy="1690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D0445"/>
                  </a:solidFill>
                  <a:latin typeface="Helvetica Hebrew Bold"/>
                  <a:ea typeface="Helvetica Hebrew Bold"/>
                  <a:cs typeface="Helvetica Hebrew Bold"/>
                  <a:sym typeface="Helvetica Hebrew Bold"/>
                </a:rPr>
                <a:t>Beriebsschließung nach dem Bundesseuchengesetz mit bis zu 50.000 € Tagesentschädigung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158454" y="4340"/>
              <a:ext cx="344784" cy="323470"/>
            </a:xfrm>
            <a:custGeom>
              <a:avLst/>
              <a:gdLst/>
              <a:ahLst/>
              <a:cxnLst/>
              <a:rect l="l" t="t" r="r" b="b"/>
              <a:pathLst>
                <a:path w="344784" h="323470">
                  <a:moveTo>
                    <a:pt x="0" y="0"/>
                  </a:moveTo>
                  <a:lnTo>
                    <a:pt x="344784" y="0"/>
                  </a:lnTo>
                  <a:lnTo>
                    <a:pt x="344784" y="323470"/>
                  </a:lnTo>
                  <a:lnTo>
                    <a:pt x="0" y="32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519266" y="5218079"/>
            <a:ext cx="7680614" cy="777240"/>
            <a:chOff x="0" y="0"/>
            <a:chExt cx="10240819" cy="1036320"/>
          </a:xfrm>
        </p:grpSpPr>
        <p:sp>
          <p:nvSpPr>
            <p:cNvPr id="31" name="TextBox 31"/>
            <p:cNvSpPr txBox="1"/>
            <p:nvPr/>
          </p:nvSpPr>
          <p:spPr>
            <a:xfrm>
              <a:off x="518380" y="-95250"/>
              <a:ext cx="9722439" cy="1131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D0445"/>
                  </a:solidFill>
                  <a:latin typeface="Helvetica Hebrew Bold"/>
                  <a:ea typeface="Helvetica Hebrew Bold"/>
                  <a:cs typeface="Helvetica Hebrew Bold"/>
                  <a:sym typeface="Helvetica Hebrew Bold"/>
                </a:rPr>
                <a:t>Alle Innen- und Außenverglasungen, Spiegel, Einlegeböden usw.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1799"/>
              <a:ext cx="344784" cy="323470"/>
            </a:xfrm>
            <a:custGeom>
              <a:avLst/>
              <a:gdLst/>
              <a:ahLst/>
              <a:cxnLst/>
              <a:rect l="l" t="t" r="r" b="b"/>
              <a:pathLst>
                <a:path w="344784" h="323470">
                  <a:moveTo>
                    <a:pt x="0" y="0"/>
                  </a:moveTo>
                  <a:lnTo>
                    <a:pt x="344784" y="0"/>
                  </a:lnTo>
                  <a:lnTo>
                    <a:pt x="344784" y="323471"/>
                  </a:lnTo>
                  <a:lnTo>
                    <a:pt x="0" y="323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519266" y="6290594"/>
            <a:ext cx="7680614" cy="358696"/>
            <a:chOff x="0" y="0"/>
            <a:chExt cx="10240819" cy="478261"/>
          </a:xfrm>
        </p:grpSpPr>
        <p:sp>
          <p:nvSpPr>
            <p:cNvPr id="34" name="TextBox 34"/>
            <p:cNvSpPr txBox="1"/>
            <p:nvPr/>
          </p:nvSpPr>
          <p:spPr>
            <a:xfrm>
              <a:off x="518380" y="-94509"/>
              <a:ext cx="9722439" cy="5727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D0445"/>
                  </a:solidFill>
                  <a:latin typeface="Helvetica Hebrew Bold"/>
                  <a:ea typeface="Helvetica Hebrew Bold"/>
                  <a:cs typeface="Helvetica Hebrew Bold"/>
                  <a:sym typeface="Helvetica Hebrew Bold"/>
                </a:rPr>
                <a:t>Reine Rauchschäden gelten versichert.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0" y="0"/>
              <a:ext cx="344784" cy="323470"/>
            </a:xfrm>
            <a:custGeom>
              <a:avLst/>
              <a:gdLst/>
              <a:ahLst/>
              <a:cxnLst/>
              <a:rect l="l" t="t" r="r" b="b"/>
              <a:pathLst>
                <a:path w="344784" h="323470">
                  <a:moveTo>
                    <a:pt x="0" y="0"/>
                  </a:moveTo>
                  <a:lnTo>
                    <a:pt x="344784" y="0"/>
                  </a:lnTo>
                  <a:lnTo>
                    <a:pt x="344784" y="323470"/>
                  </a:lnTo>
                  <a:lnTo>
                    <a:pt x="0" y="32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519266" y="6944564"/>
            <a:ext cx="7680614" cy="792624"/>
            <a:chOff x="0" y="0"/>
            <a:chExt cx="10240819" cy="1056831"/>
          </a:xfrm>
        </p:grpSpPr>
        <p:sp>
          <p:nvSpPr>
            <p:cNvPr id="37" name="TextBox 37"/>
            <p:cNvSpPr txBox="1"/>
            <p:nvPr/>
          </p:nvSpPr>
          <p:spPr>
            <a:xfrm>
              <a:off x="518380" y="-74739"/>
              <a:ext cx="9722439" cy="1131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D0445"/>
                  </a:solidFill>
                  <a:latin typeface="Helvetica Hebrew Bold"/>
                  <a:ea typeface="Helvetica Hebrew Bold"/>
                  <a:cs typeface="Helvetica Hebrew Bold"/>
                  <a:sym typeface="Helvetica Hebrew Bold"/>
                </a:rPr>
                <a:t>Alle unbekannten, sonstigen Schäden gelten versichert!</a:t>
              </a:r>
            </a:p>
          </p:txBody>
        </p:sp>
        <p:sp>
          <p:nvSpPr>
            <p:cNvPr id="38" name="Freeform 38"/>
            <p:cNvSpPr/>
            <p:nvPr/>
          </p:nvSpPr>
          <p:spPr>
            <a:xfrm>
              <a:off x="0" y="0"/>
              <a:ext cx="344784" cy="323470"/>
            </a:xfrm>
            <a:custGeom>
              <a:avLst/>
              <a:gdLst/>
              <a:ahLst/>
              <a:cxnLst/>
              <a:rect l="l" t="t" r="r" b="b"/>
              <a:pathLst>
                <a:path w="344784" h="323470">
                  <a:moveTo>
                    <a:pt x="0" y="0"/>
                  </a:moveTo>
                  <a:lnTo>
                    <a:pt x="344784" y="0"/>
                  </a:lnTo>
                  <a:lnTo>
                    <a:pt x="344784" y="323470"/>
                  </a:lnTo>
                  <a:lnTo>
                    <a:pt x="0" y="32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519266" y="8032463"/>
            <a:ext cx="7680614" cy="777384"/>
            <a:chOff x="0" y="0"/>
            <a:chExt cx="10240819" cy="1036512"/>
          </a:xfrm>
        </p:grpSpPr>
        <p:sp>
          <p:nvSpPr>
            <p:cNvPr id="40" name="TextBox 40"/>
            <p:cNvSpPr txBox="1"/>
            <p:nvPr/>
          </p:nvSpPr>
          <p:spPr>
            <a:xfrm>
              <a:off x="518380" y="-95058"/>
              <a:ext cx="9722439" cy="1131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D0445"/>
                  </a:solidFill>
                  <a:latin typeface="Helvetica Hebrew Bold"/>
                  <a:ea typeface="Helvetica Hebrew Bold"/>
                  <a:cs typeface="Helvetica Hebrew Bold"/>
                  <a:sym typeface="Helvetica Hebrew Bold"/>
                </a:rPr>
                <a:t>Bei EMA über unseren Partner </a:t>
              </a:r>
            </a:p>
            <a:p>
              <a:pPr algn="l">
                <a:lnSpc>
                  <a:spcPts val="3359"/>
                </a:lnSpc>
              </a:pPr>
              <a:r>
                <a:rPr lang="en-US" sz="2400" b="1">
                  <a:solidFill>
                    <a:srgbClr val="0D0445"/>
                  </a:solidFill>
                  <a:latin typeface="Helvetica Hebrew Bold"/>
                  <a:ea typeface="Helvetica Hebrew Bold"/>
                  <a:cs typeface="Helvetica Hebrew Bold"/>
                  <a:sym typeface="Helvetica Hebrew Bold"/>
                </a:rPr>
                <a:t>zusätzlich 10 % Beitragsnachlass</a:t>
              </a:r>
            </a:p>
          </p:txBody>
        </p:sp>
        <p:sp>
          <p:nvSpPr>
            <p:cNvPr id="41" name="Freeform 41"/>
            <p:cNvSpPr/>
            <p:nvPr/>
          </p:nvSpPr>
          <p:spPr>
            <a:xfrm>
              <a:off x="0" y="0"/>
              <a:ext cx="344784" cy="323470"/>
            </a:xfrm>
            <a:custGeom>
              <a:avLst/>
              <a:gdLst/>
              <a:ahLst/>
              <a:cxnLst/>
              <a:rect l="l" t="t" r="r" b="b"/>
              <a:pathLst>
                <a:path w="344784" h="323470">
                  <a:moveTo>
                    <a:pt x="0" y="0"/>
                  </a:moveTo>
                  <a:lnTo>
                    <a:pt x="344784" y="0"/>
                  </a:lnTo>
                  <a:lnTo>
                    <a:pt x="344784" y="323470"/>
                  </a:lnTo>
                  <a:lnTo>
                    <a:pt x="0" y="32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6729075" y="192"/>
              <a:ext cx="2790292" cy="329022"/>
            </a:xfrm>
            <a:custGeom>
              <a:avLst/>
              <a:gdLst/>
              <a:ahLst/>
              <a:cxnLst/>
              <a:rect l="l" t="t" r="r" b="b"/>
              <a:pathLst>
                <a:path w="2790292" h="329022">
                  <a:moveTo>
                    <a:pt x="0" y="0"/>
                  </a:moveTo>
                  <a:lnTo>
                    <a:pt x="2790292" y="0"/>
                  </a:lnTo>
                  <a:lnTo>
                    <a:pt x="2790292" y="329022"/>
                  </a:lnTo>
                  <a:lnTo>
                    <a:pt x="0" y="329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028700" y="1020281"/>
            <a:ext cx="6473459" cy="847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UNSERE LEISTUNGEN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481697"/>
            <a:chOff x="0" y="0"/>
            <a:chExt cx="4816593" cy="27606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60612"/>
            </a:xfrm>
            <a:custGeom>
              <a:avLst/>
              <a:gdLst/>
              <a:ahLst/>
              <a:cxnLst/>
              <a:rect l="l" t="t" r="r" b="b"/>
              <a:pathLst>
                <a:path w="4816592" h="2760612">
                  <a:moveTo>
                    <a:pt x="0" y="0"/>
                  </a:moveTo>
                  <a:lnTo>
                    <a:pt x="4816592" y="0"/>
                  </a:lnTo>
                  <a:lnTo>
                    <a:pt x="4816592" y="2760612"/>
                  </a:lnTo>
                  <a:lnTo>
                    <a:pt x="0" y="2760612"/>
                  </a:lnTo>
                  <a:close/>
                </a:path>
              </a:pathLst>
            </a:custGeom>
            <a:solidFill>
              <a:srgbClr val="0D0445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4816593" cy="28272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510008" y="857250"/>
            <a:ext cx="9267984" cy="847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FFFFFF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RECHTSSCHUTZVERSICHERUNG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4489" y="4240530"/>
            <a:ext cx="6871037" cy="171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Helvetica Hebrew"/>
                <a:ea typeface="Helvetica Hebrew"/>
                <a:cs typeface="Helvetica Hebrew"/>
                <a:sym typeface="Helvetica Hebrew"/>
              </a:rPr>
              <a:t>Privat-, Berufs- und Verkehrs-Rechtsschutz für Selbstständige / Spezial-Rechtsschutz für Firmen inkl. Privat-Rechtsschutz und inkl. Wohnungs- und Grundstücks-Rechtsschutz in der ALL-In-Variante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2661478"/>
            <a:ext cx="7728287" cy="506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FFFFFF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UNSERE HIGHLIGHTS:</a:t>
            </a:r>
          </a:p>
          <a:p>
            <a:pPr algn="l">
              <a:lnSpc>
                <a:spcPts val="3359"/>
              </a:lnSpc>
            </a:pPr>
            <a:endParaRPr lang="en-US" sz="2400" b="1">
              <a:solidFill>
                <a:srgbClr val="FFFFFF"/>
              </a:solidFill>
              <a:latin typeface="Helvetica Hebrew Bold"/>
              <a:ea typeface="Helvetica Hebrew Bold"/>
              <a:cs typeface="Helvetica Hebrew Bold"/>
              <a:sym typeface="Helvetica Hebrew Bold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>
                <a:solidFill>
                  <a:srgbClr val="FFFFFF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XXL-Baustein inkl. Arbeitsrecht</a:t>
            </a:r>
          </a:p>
          <a:p>
            <a:pPr algn="l">
              <a:lnSpc>
                <a:spcPts val="3359"/>
              </a:lnSpc>
            </a:pPr>
            <a:endParaRPr lang="en-US" sz="2400" b="1">
              <a:solidFill>
                <a:srgbClr val="FFFFFF"/>
              </a:solidFill>
              <a:latin typeface="Helvetica Hebrew Bold"/>
              <a:ea typeface="Helvetica Hebrew Bold"/>
              <a:cs typeface="Helvetica Hebrew Bold"/>
              <a:sym typeface="Helvetica Hebrew Bold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>
                <a:solidFill>
                  <a:srgbClr val="FFFFFF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Spezial-Straf-Rechtsschutz: gewerblich und privat</a:t>
            </a:r>
          </a:p>
          <a:p>
            <a:pPr algn="l">
              <a:lnSpc>
                <a:spcPts val="3359"/>
              </a:lnSpc>
            </a:pPr>
            <a:endParaRPr lang="en-US" sz="2400" b="1">
              <a:solidFill>
                <a:srgbClr val="FFFFFF"/>
              </a:solidFill>
              <a:latin typeface="Helvetica Hebrew Bold"/>
              <a:ea typeface="Helvetica Hebrew Bold"/>
              <a:cs typeface="Helvetica Hebrew Bold"/>
              <a:sym typeface="Helvetica Hebrew Bold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>
                <a:solidFill>
                  <a:srgbClr val="FFFFFF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Vertrag-Rechtsschutz für Hilfsgeschäfte und eingekaufte Dienstleistungen</a:t>
            </a:r>
          </a:p>
          <a:p>
            <a:pPr algn="l">
              <a:lnSpc>
                <a:spcPts val="3359"/>
              </a:lnSpc>
            </a:pPr>
            <a:endParaRPr lang="en-US" sz="2400" b="1">
              <a:solidFill>
                <a:srgbClr val="FFFFFF"/>
              </a:solidFill>
              <a:latin typeface="Helvetica Hebrew Bold"/>
              <a:ea typeface="Helvetica Hebrew Bold"/>
              <a:cs typeface="Helvetica Hebrew Bold"/>
              <a:sym typeface="Helvetica Hebrew Bold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b="1">
                <a:solidFill>
                  <a:srgbClr val="FFFFFF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Firmenvertrags-Rechtsschutz</a:t>
            </a:r>
          </a:p>
          <a:p>
            <a:pPr algn="l">
              <a:lnSpc>
                <a:spcPts val="3359"/>
              </a:lnSpc>
            </a:pPr>
            <a:endParaRPr lang="en-US" sz="2400" b="1">
              <a:solidFill>
                <a:srgbClr val="FFFFFF"/>
              </a:solidFill>
              <a:latin typeface="Helvetica Hebrew Bold"/>
              <a:ea typeface="Helvetica Hebrew Bold"/>
              <a:cs typeface="Helvetica Hebrew Bold"/>
              <a:sym typeface="Helvetica Hebrew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17554" flipV="1">
            <a:off x="8510449" y="7696525"/>
            <a:ext cx="1961280" cy="1184123"/>
          </a:xfrm>
          <a:custGeom>
            <a:avLst/>
            <a:gdLst/>
            <a:ahLst/>
            <a:cxnLst/>
            <a:rect l="l" t="t" r="r" b="b"/>
            <a:pathLst>
              <a:path w="1961280" h="1184123">
                <a:moveTo>
                  <a:pt x="0" y="1184123"/>
                </a:moveTo>
                <a:lnTo>
                  <a:pt x="1961279" y="1184123"/>
                </a:lnTo>
                <a:lnTo>
                  <a:pt x="1961279" y="0"/>
                </a:lnTo>
                <a:lnTo>
                  <a:pt x="0" y="0"/>
                </a:lnTo>
                <a:lnTo>
                  <a:pt x="0" y="118412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11602416" y="7351679"/>
            <a:ext cx="5412236" cy="2212251"/>
          </a:xfrm>
          <a:custGeom>
            <a:avLst/>
            <a:gdLst/>
            <a:ahLst/>
            <a:cxnLst/>
            <a:rect l="l" t="t" r="r" b="b"/>
            <a:pathLst>
              <a:path w="5412236" h="2212251">
                <a:moveTo>
                  <a:pt x="0" y="0"/>
                </a:moveTo>
                <a:lnTo>
                  <a:pt x="5412236" y="0"/>
                </a:lnTo>
                <a:lnTo>
                  <a:pt x="5412236" y="2212251"/>
                </a:lnTo>
                <a:lnTo>
                  <a:pt x="0" y="22122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TextBox 4"/>
          <p:cNvSpPr txBox="1"/>
          <p:nvPr/>
        </p:nvSpPr>
        <p:spPr>
          <a:xfrm>
            <a:off x="9139238" y="4959032"/>
            <a:ext cx="9525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2868449" y="857250"/>
            <a:ext cx="12541577" cy="163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GEMEINSAM GEGEN EINBRUCH, ÜBERFALL UND VANDALISMUS IN METZGEREIEN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52630" y="2937509"/>
            <a:ext cx="6594406" cy="5901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ERGREIFEN SIE RECHTZEITIG MAßNAHMEN ZUR PRÄVENTION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D0445"/>
                </a:solidFill>
                <a:latin typeface="Helvetica Hebrew"/>
                <a:ea typeface="Helvetica Hebrew"/>
                <a:cs typeface="Helvetica Hebrew"/>
                <a:sym typeface="Helvetica Hebrew"/>
              </a:rPr>
              <a:t>Anstieg von Einbrüchen in Metzgereien über Fenster und Türen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D0445"/>
                </a:solidFill>
                <a:latin typeface="Helvetica Hebrew"/>
                <a:ea typeface="Helvetica Hebrew"/>
                <a:cs typeface="Helvetica Hebrew"/>
                <a:sym typeface="Helvetica Hebrew"/>
              </a:rPr>
              <a:t>Auch bei Bezahl- und Warenautomaten vermehrte Vandalismusschäden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D0445"/>
                </a:solidFill>
                <a:latin typeface="Helvetica Hebrew"/>
                <a:ea typeface="Helvetica Hebrew"/>
                <a:cs typeface="Helvetica Hebrew"/>
                <a:sym typeface="Helvetica Hebrew"/>
              </a:rPr>
              <a:t>Schäden führen zu finanziellen Einbußen und teils tagelanger Schließung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D0445"/>
                </a:solidFill>
                <a:latin typeface="Helvetica Hebrew"/>
                <a:ea typeface="Helvetica Hebrew"/>
                <a:cs typeface="Helvetica Hebrew"/>
                <a:sym typeface="Helvetica Hebrew"/>
              </a:rPr>
              <a:t>Täter stehlen oftmals hohe Bargeldbeträge, Kundendaten oder hinterlassen Vandalismusschäden an maßgefertigten Theken und Einrichtungsgegenständen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0D0445"/>
                </a:solidFill>
                <a:latin typeface="Helvetica Hebrew"/>
                <a:ea typeface="Helvetica Hebrew"/>
                <a:cs typeface="Helvetica Hebrew"/>
                <a:sym typeface="Helvetica Hebrew"/>
              </a:rPr>
              <a:t>Wiederbeschaffung ist zeitaufwendig und kostspielig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935141" y="3233737"/>
            <a:ext cx="6079511" cy="370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PLANPROTECT und </a:t>
            </a:r>
          </a:p>
          <a:p>
            <a:pPr algn="ctr">
              <a:lnSpc>
                <a:spcPts val="4199"/>
              </a:lnSpc>
            </a:pPr>
            <a:r>
              <a:rPr lang="en-US" sz="2999" b="1">
                <a:solidFill>
                  <a:srgbClr val="0D0445"/>
                </a:solidFill>
                <a:latin typeface="Helvetica Hebrew Bold"/>
                <a:ea typeface="Helvetica Hebrew Bold"/>
                <a:cs typeface="Helvetica Hebrew Bold"/>
                <a:sym typeface="Helvetica Hebrew Bold"/>
              </a:rPr>
              <a:t>SCHIEGG ASSEKURANZ haben ein optimales Schutzpaket für Sie entwickelt, indem Sie Einbruchschutz sowie Versicherungsschutz subventieoniert erhalten.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Benutzerdefiniert</PresentationFormat>
  <Paragraphs>85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Helvetica Hebrew</vt:lpstr>
      <vt:lpstr>Calibri</vt:lpstr>
      <vt:lpstr>Helvetica Hebrew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Metzgerinnung</dc:title>
  <dc:creator>Christiane Unger</dc:creator>
  <cp:lastModifiedBy>Christiane Unger</cp:lastModifiedBy>
  <cp:revision>1</cp:revision>
  <dcterms:created xsi:type="dcterms:W3CDTF">2006-08-16T00:00:00Z</dcterms:created>
  <dcterms:modified xsi:type="dcterms:W3CDTF">2026-04-23T11:04:15Z</dcterms:modified>
  <dc:identifier>DAHG5zNDUUo</dc:identifier>
</cp:coreProperties>
</file>